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FFCCFF"/>
    <a:srgbClr val="F2F2F2"/>
    <a:srgbClr val="99FF99"/>
    <a:srgbClr val="FFFF99"/>
    <a:srgbClr val="CCFFFF"/>
    <a:srgbClr val="FFFF9F"/>
    <a:srgbClr val="FFE5E5"/>
    <a:srgbClr val="DCF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2EA3B-072C-4279-8EA2-1AF15F88AE0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5EF77-FC95-4E0C-A14F-948F3A893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13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5EF77-FC95-4E0C-A14F-948F3A8939C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264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A7EC-CF2C-E8E5-5077-925013B7C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B52EA-F94B-024E-E052-E574292DA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CA681-30C4-6B26-A5FF-DE13C1F9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96135-2AD7-E37D-B9B9-16DA9310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A4637-C269-2162-FE5E-6B43A93D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95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1C80-C8B8-4E0F-A9DC-4CFCF134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9DAE5-13CE-03F7-8C36-9CB6A9C62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047C4-4731-BD0E-895E-FA42B334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0CBA5-D3D4-4FBA-8FED-03763C8BD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FD649-12CC-296B-F657-DFD2A351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61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CDBFCA-57AA-52DF-E396-EEE8DA102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EFD95-016A-9050-B45C-AB2A683E8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631C1-0B2D-C383-A0BA-E99A8B64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5748-11C5-11B1-BE88-86E22998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32EC-AB64-F9A8-F599-46919BB4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13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1BF5-A184-0EF3-E626-9809FE2C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9B6F5-5B2A-AE10-67C4-E3915FBD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D3BDF-914E-1D95-64AF-38A2AC863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DE20D-CD9A-0379-E59E-2E648205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9D54E-BA47-AEA4-E9DB-9700A61F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24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0714-E923-EB4C-2CE7-B00694B1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8F509-8008-A4CC-D34A-A8B24100E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4CF04-D84E-FD99-D60A-09C6F73B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C53D1-BD67-45F2-29CC-CD00FF66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E851C-F90E-29F3-BCF8-0021D33FA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59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B150-0A9E-554F-6E65-CFFF3210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D20F9-CD07-A3D8-7AF9-5E0FC8BDD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4D2BE-C516-4142-E6B7-C30F3E259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8A9CB-1115-43DE-D0C9-BFD3CC90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754E7-A1FB-0DCF-9814-C0868E4F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0CB1C-FF7E-A680-FFE1-6BC81677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60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FF5F-0306-CC01-A7CB-74D0C5D5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30E00-4376-A952-4379-54738D56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315CF-80C9-7575-B93A-53C5133AA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182DB-812A-BA37-465D-A357B1FC8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34E16-9EEA-89B9-BB0A-2DB49C79E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23E0C-4849-5BE7-D0CD-98B53316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A76BA-57F1-6CB7-06DC-BD524266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EB111-9C59-4D03-BA50-E6F6C6A6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28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BB18-A8B7-E238-211A-AE760619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3991-C8D8-0999-90C8-30D26DC82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330FF-77DE-5EC7-DE2D-412FCFA5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E07D1-903D-E28A-7F65-AF243802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59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35367B-DEF3-4209-3E51-BB7B3F3CE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01F68-E147-0DC5-0BF2-7368063F9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C24B0-0F75-DA7A-9F5D-B21B53DE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64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0C81-A8B4-E78E-D4E3-D51802531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E9B38-EA84-D796-9018-0A4F1D7E6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69653-EEC9-6CA5-4BBC-5919A07E3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772EB-D3A4-E37F-3E3F-E5AD6860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12405-7CFF-D4BC-8542-DB2C86D6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2FCBA-E2D2-5081-C847-3CF82536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083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9C04-AE64-40A7-95D2-A3F162717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9F071-FAA7-C02C-A1C4-69D53BE1B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56ED9-17F5-45FE-5E4B-AF783B1CD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865B5-1B7E-C6D6-386D-41F95DA9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61573-A6FE-C67E-7557-BE58C696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75547-9272-1808-98F1-610F4B5D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8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6BA15-2EC6-74C9-495B-F8D23782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65E58-EAAB-12F7-C96C-23B17D5DE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26B59-C581-BD90-A1C5-EB30DF304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DC9582-DF32-4429-9E78-E21FA661DC90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0D4CF-2695-8FA6-5872-74FF2ED37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B44B4-CB62-B2D5-524A-3091F3359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03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D49836-40FE-F4A3-AD2F-908E30D0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9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A6D0FE-F09E-B0F0-7495-7CBD2F24AEFC}"/>
              </a:ext>
            </a:extLst>
          </p:cNvPr>
          <p:cNvSpPr txBox="1"/>
          <p:nvPr/>
        </p:nvSpPr>
        <p:spPr>
          <a:xfrm>
            <a:off x="5338917" y="3513209"/>
            <a:ext cx="6194322" cy="14465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IPO PERFORMANCE ANALYSIS OF VMS TMT LTD.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SECONDARY MARKET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95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Steel rebar">
            <a:extLst>
              <a:ext uri="{FF2B5EF4-FFF2-40B4-BE49-F238E27FC236}">
                <a16:creationId xmlns:a16="http://schemas.microsoft.com/office/drawing/2014/main" id="{ED3EBCA1-B533-0BD5-EB67-2A986FA7B4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1" y="0"/>
            <a:ext cx="10287857" cy="685799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DD218D-F0C5-045C-DA67-45BF7552F916}"/>
              </a:ext>
            </a:extLst>
          </p:cNvPr>
          <p:cNvSpPr/>
          <p:nvPr/>
        </p:nvSpPr>
        <p:spPr>
          <a:xfrm>
            <a:off x="0" y="0"/>
            <a:ext cx="3598606" cy="6858000"/>
          </a:xfrm>
          <a:prstGeom prst="rect">
            <a:avLst/>
          </a:prstGeom>
          <a:solidFill>
            <a:srgbClr val="DCF4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12D63-D49D-03CD-4E9B-59F3DFDF0CF7}"/>
              </a:ext>
            </a:extLst>
          </p:cNvPr>
          <p:cNvSpPr txBox="1"/>
          <p:nvPr/>
        </p:nvSpPr>
        <p:spPr>
          <a:xfrm>
            <a:off x="6096000" y="5345430"/>
            <a:ext cx="6096000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study evaluates whether IPO valuation justified post-listing performance.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F13DF-8A70-D87F-650D-918D8E0A902D}"/>
              </a:ext>
            </a:extLst>
          </p:cNvPr>
          <p:cNvSpPr txBox="1"/>
          <p:nvPr/>
        </p:nvSpPr>
        <p:spPr>
          <a:xfrm>
            <a:off x="1" y="604629"/>
            <a:ext cx="3431456" cy="52322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FC9C6-404F-4FD1-3F0D-C1E3391C4541}"/>
              </a:ext>
            </a:extLst>
          </p:cNvPr>
          <p:cNvSpPr txBox="1"/>
          <p:nvPr/>
        </p:nvSpPr>
        <p:spPr>
          <a:xfrm>
            <a:off x="3854245" y="1327842"/>
            <a:ext cx="60960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IPO price of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VMS TMT Ltd. was ₹99 per share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total issue size of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₹148.5 crore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537064-54A8-F06D-B12E-F92EC2EBAE88}"/>
              </a:ext>
            </a:extLst>
          </p:cNvPr>
          <p:cNvSpPr txBox="1"/>
          <p:nvPr/>
        </p:nvSpPr>
        <p:spPr>
          <a:xfrm>
            <a:off x="4178709" y="2332239"/>
            <a:ext cx="60960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IPO was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subscribed 102.24 times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very high investor interest.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587B7-67FD-3CE7-BDE9-4C530B03E522}"/>
              </a:ext>
            </a:extLst>
          </p:cNvPr>
          <p:cNvSpPr txBox="1"/>
          <p:nvPr/>
        </p:nvSpPr>
        <p:spPr>
          <a:xfrm>
            <a:off x="4876800" y="3469503"/>
            <a:ext cx="6096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stock listed at around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₹105 (≈6% premium)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NSE/BSE.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CA8457-BEDB-6FF5-50C3-1DCA03BF0406}"/>
              </a:ext>
            </a:extLst>
          </p:cNvPr>
          <p:cNvSpPr txBox="1"/>
          <p:nvPr/>
        </p:nvSpPr>
        <p:spPr>
          <a:xfrm>
            <a:off x="5506065" y="4341033"/>
            <a:ext cx="609600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Despite strong listing, the stock failed to sustain its price in the secondary market.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40D061-0DE9-9CBD-45D9-E1D0168227D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715729" y="1127849"/>
            <a:ext cx="0" cy="4540747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4EBFD2-2078-AC9D-59DB-E9187E18AE3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715729" y="1651008"/>
            <a:ext cx="213851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2CF30-9EBD-9C01-D916-D05E6B3C276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715729" y="2655404"/>
            <a:ext cx="2462980" cy="1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05803-B1C2-15C7-F0D1-E9DBACAFED81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715729" y="3654169"/>
            <a:ext cx="316107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1F8DFF-103C-210E-5C04-BB58C376748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715729" y="5668596"/>
            <a:ext cx="438027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53BDB3-931D-F125-D05F-1FADC212A0DC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1715729" y="4658567"/>
            <a:ext cx="3790336" cy="563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21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3D graphic chart">
            <a:extLst>
              <a:ext uri="{FF2B5EF4-FFF2-40B4-BE49-F238E27FC236}">
                <a16:creationId xmlns:a16="http://schemas.microsoft.com/office/drawing/2014/main" id="{46049DE7-DF92-4D94-2A85-70CCC89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19" y="0"/>
            <a:ext cx="91172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333469-A55A-92F8-A5C4-E9566C1E5529}"/>
              </a:ext>
            </a:extLst>
          </p:cNvPr>
          <p:cNvSpPr txBox="1"/>
          <p:nvPr/>
        </p:nvSpPr>
        <p:spPr>
          <a:xfrm>
            <a:off x="3362631" y="4864740"/>
            <a:ext cx="6941573" cy="369332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Draw Learning Outcomes For Retail Investors Based On Data Trends.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851E20-BEE5-BC9B-D27F-4C0D70B0DA6E}"/>
              </a:ext>
            </a:extLst>
          </p:cNvPr>
          <p:cNvSpPr/>
          <p:nvPr/>
        </p:nvSpPr>
        <p:spPr>
          <a:xfrm>
            <a:off x="0" y="0"/>
            <a:ext cx="3362632" cy="6858000"/>
          </a:xfrm>
          <a:prstGeom prst="rect">
            <a:avLst/>
          </a:prstGeom>
          <a:solidFill>
            <a:srgbClr val="FFFF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Graphic 23" descr="A lightbulb">
            <a:extLst>
              <a:ext uri="{FF2B5EF4-FFF2-40B4-BE49-F238E27FC236}">
                <a16:creationId xmlns:a16="http://schemas.microsoft.com/office/drawing/2014/main" id="{D82E0C2A-91C8-DD82-92B9-2276C435E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054" t="13125" r="13763" b="10296"/>
          <a:stretch>
            <a:fillRect/>
          </a:stretch>
        </p:blipFill>
        <p:spPr>
          <a:xfrm>
            <a:off x="-2081" y="1619112"/>
            <a:ext cx="3364711" cy="3619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24CB2B-A31F-28A1-0EF5-B12B8B2987E4}"/>
              </a:ext>
            </a:extLst>
          </p:cNvPr>
          <p:cNvSpPr txBox="1"/>
          <p:nvPr/>
        </p:nvSpPr>
        <p:spPr>
          <a:xfrm>
            <a:off x="0" y="621579"/>
            <a:ext cx="5466736" cy="523220"/>
          </a:xfrm>
          <a:prstGeom prst="rect">
            <a:avLst/>
          </a:prstGeom>
          <a:solidFill>
            <a:srgbClr val="F2F2F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STUDY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AFC2-6E33-F911-1122-A234B826CC2B}"/>
              </a:ext>
            </a:extLst>
          </p:cNvPr>
          <p:cNvSpPr txBox="1"/>
          <p:nvPr/>
        </p:nvSpPr>
        <p:spPr>
          <a:xfrm>
            <a:off x="3362632" y="1729574"/>
            <a:ext cx="6941574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IPO Structure Including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 Price ₹99 And Lot Size 150 Shares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39BFB-B7FD-8A58-10A6-E99F1896AB9F}"/>
              </a:ext>
            </a:extLst>
          </p:cNvPr>
          <p:cNvSpPr txBox="1"/>
          <p:nvPr/>
        </p:nvSpPr>
        <p:spPr>
          <a:xfrm>
            <a:off x="3362632" y="2651865"/>
            <a:ext cx="6941574" cy="646331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Analyse Subscription Levels: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 (47.85x), NII (227.08x), QIB (120.80x)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2B4D7-4B0F-E361-24C3-406B5673F714}"/>
              </a:ext>
            </a:extLst>
          </p:cNvPr>
          <p:cNvSpPr txBox="1"/>
          <p:nvPr/>
        </p:nvSpPr>
        <p:spPr>
          <a:xfrm>
            <a:off x="3362632" y="3574156"/>
            <a:ext cx="6941574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Examine Listing-day Performance And Price Volatility.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E7E8C5-3691-4241-1F58-40917DFC86CF}"/>
              </a:ext>
            </a:extLst>
          </p:cNvPr>
          <p:cNvSpPr txBox="1"/>
          <p:nvPr/>
        </p:nvSpPr>
        <p:spPr>
          <a:xfrm>
            <a:off x="3362631" y="4219448"/>
            <a:ext cx="6941574" cy="369332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Post-listing Price Movement Over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1–3 Months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995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Graphs and charts">
            <a:extLst>
              <a:ext uri="{FF2B5EF4-FFF2-40B4-BE49-F238E27FC236}">
                <a16:creationId xmlns:a16="http://schemas.microsoft.com/office/drawing/2014/main" id="{4AB798D5-07EB-78B0-66C7-D3B0C6DA53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12"/>
            <a:ext cx="12192000" cy="64293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01A6B8-09C2-1808-AD17-F9D09FBE7F98}"/>
              </a:ext>
            </a:extLst>
          </p:cNvPr>
          <p:cNvSpPr/>
          <p:nvPr/>
        </p:nvSpPr>
        <p:spPr>
          <a:xfrm>
            <a:off x="9704469" y="2055059"/>
            <a:ext cx="2160000" cy="30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B9AD8-38FC-539A-A6EA-6557BEEDDF23}"/>
              </a:ext>
            </a:extLst>
          </p:cNvPr>
          <p:cNvSpPr txBox="1"/>
          <p:nvPr/>
        </p:nvSpPr>
        <p:spPr>
          <a:xfrm>
            <a:off x="9870693" y="2615563"/>
            <a:ext cx="1827552" cy="193899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Investor Behaviour Analysis Is Inferred From Trading Data, Not Surveys.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63940-F318-6B30-1182-7990C59A2995}"/>
              </a:ext>
            </a:extLst>
          </p:cNvPr>
          <p:cNvSpPr txBox="1"/>
          <p:nvPr/>
        </p:nvSpPr>
        <p:spPr>
          <a:xfrm>
            <a:off x="0" y="482396"/>
            <a:ext cx="4452079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B80C50-0791-BDD9-F9AE-5470DD1B3DAD}"/>
              </a:ext>
            </a:extLst>
          </p:cNvPr>
          <p:cNvSpPr/>
          <p:nvPr/>
        </p:nvSpPr>
        <p:spPr>
          <a:xfrm>
            <a:off x="7316041" y="3361903"/>
            <a:ext cx="2160000" cy="30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04C791-3C7F-7EC7-2E6D-4F7C6C65A4A3}"/>
              </a:ext>
            </a:extLst>
          </p:cNvPr>
          <p:cNvSpPr/>
          <p:nvPr/>
        </p:nvSpPr>
        <p:spPr>
          <a:xfrm>
            <a:off x="145825" y="2055059"/>
            <a:ext cx="2160000" cy="30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D9AEF-1A12-87E2-C087-7325FF41B464}"/>
              </a:ext>
            </a:extLst>
          </p:cNvPr>
          <p:cNvSpPr txBox="1"/>
          <p:nvPr/>
        </p:nvSpPr>
        <p:spPr>
          <a:xfrm>
            <a:off x="280819" y="2615563"/>
            <a:ext cx="1890011" cy="2246769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Is Based Only On Secondary Data From NSE, BSE, And IPO Documents.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B24C7-E912-A43D-EAEB-496ED586FBD9}"/>
              </a:ext>
            </a:extLst>
          </p:cNvPr>
          <p:cNvSpPr txBox="1"/>
          <p:nvPr/>
        </p:nvSpPr>
        <p:spPr>
          <a:xfrm>
            <a:off x="7379209" y="4328727"/>
            <a:ext cx="2033664" cy="163121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Comparison With Other Steel-sector IPOS Was Conducted.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AED50E-7A65-770F-630D-0577076B5571}"/>
              </a:ext>
            </a:extLst>
          </p:cNvPr>
          <p:cNvSpPr/>
          <p:nvPr/>
        </p:nvSpPr>
        <p:spPr>
          <a:xfrm>
            <a:off x="2525881" y="3315604"/>
            <a:ext cx="2160000" cy="30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077F2-640F-642B-746A-B3F59D1BD2A8}"/>
              </a:ext>
            </a:extLst>
          </p:cNvPr>
          <p:cNvSpPr txBox="1"/>
          <p:nvPr/>
        </p:nvSpPr>
        <p:spPr>
          <a:xfrm>
            <a:off x="2656415" y="3825284"/>
            <a:ext cx="1943667" cy="2246769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Performance Studied For A Limited Post-listing Period (Up To 3 Months).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A3D9C-391C-5BC6-E9CC-2DF55FDCA5CB}"/>
              </a:ext>
            </a:extLst>
          </p:cNvPr>
          <p:cNvSpPr/>
          <p:nvPr/>
        </p:nvSpPr>
        <p:spPr>
          <a:xfrm>
            <a:off x="4920961" y="2055059"/>
            <a:ext cx="2160000" cy="30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9AB41-8A3C-B7CB-DB5C-5684A7277A7E}"/>
              </a:ext>
            </a:extLst>
          </p:cNvPr>
          <p:cNvSpPr txBox="1"/>
          <p:nvPr/>
        </p:nvSpPr>
        <p:spPr>
          <a:xfrm>
            <a:off x="5139448" y="2329642"/>
            <a:ext cx="1706379" cy="2554545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Prices Are Time-sensitive And May Vary With Economic Conditions.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60167A-9FE2-3D5F-1BD9-FDA6A871B138}"/>
              </a:ext>
            </a:extLst>
          </p:cNvPr>
          <p:cNvCxnSpPr/>
          <p:nvPr/>
        </p:nvCxnSpPr>
        <p:spPr>
          <a:xfrm>
            <a:off x="1225824" y="1469036"/>
            <a:ext cx="955864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3EA198-D862-17BE-910D-C21E5BBBB2D5}"/>
              </a:ext>
            </a:extLst>
          </p:cNvPr>
          <p:cNvCxnSpPr>
            <a:endCxn id="19" idx="0"/>
          </p:cNvCxnSpPr>
          <p:nvPr/>
        </p:nvCxnSpPr>
        <p:spPr>
          <a:xfrm>
            <a:off x="1225824" y="1484026"/>
            <a:ext cx="1" cy="5710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44938E-0B6C-BF68-2727-2FED1E302105}"/>
              </a:ext>
            </a:extLst>
          </p:cNvPr>
          <p:cNvCxnSpPr>
            <a:endCxn id="17" idx="0"/>
          </p:cNvCxnSpPr>
          <p:nvPr/>
        </p:nvCxnSpPr>
        <p:spPr>
          <a:xfrm>
            <a:off x="10784469" y="1476531"/>
            <a:ext cx="0" cy="57852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6D7B4F7-1009-9349-52D5-0505709E5CE7}"/>
              </a:ext>
            </a:extLst>
          </p:cNvPr>
          <p:cNvCxnSpPr>
            <a:stCxn id="20" idx="0"/>
          </p:cNvCxnSpPr>
          <p:nvPr/>
        </p:nvCxnSpPr>
        <p:spPr>
          <a:xfrm flipV="1">
            <a:off x="3605881" y="1469036"/>
            <a:ext cx="22367" cy="184656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9544EA-CCAB-9E2E-330E-AF3B5A320A45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5986451" y="1484026"/>
            <a:ext cx="14510" cy="57103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F7A8DAC-E2DF-D308-130A-ABB3DC4B41C2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8373674" y="1469036"/>
            <a:ext cx="22367" cy="189286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BF4EE64-0EC6-3FE1-E105-AF242D4A285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452079" y="774784"/>
            <a:ext cx="1533167" cy="694252"/>
          </a:xfrm>
          <a:prstGeom prst="bentConnector3">
            <a:avLst>
              <a:gd name="adj1" fmla="val 9985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05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reaching for a paper on a table full of paper and sticky notes">
            <a:extLst>
              <a:ext uri="{FF2B5EF4-FFF2-40B4-BE49-F238E27FC236}">
                <a16:creationId xmlns:a16="http://schemas.microsoft.com/office/drawing/2014/main" id="{2BE7AD75-9691-64D9-FB58-A0140BA17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r="3050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A15D3-7A10-74D7-FD00-F296357B8BC3}"/>
              </a:ext>
            </a:extLst>
          </p:cNvPr>
          <p:cNvSpPr txBox="1"/>
          <p:nvPr/>
        </p:nvSpPr>
        <p:spPr>
          <a:xfrm>
            <a:off x="7240249" y="5852718"/>
            <a:ext cx="4948701" cy="725684"/>
          </a:xfrm>
          <a:prstGeom prst="rect">
            <a:avLst/>
          </a:prstGeom>
          <a:solidFill>
            <a:srgbClr val="99FF99"/>
          </a:solidFill>
          <a:ln>
            <a:solidFill>
              <a:schemeClr val="tx1">
                <a:lumMod val="95000"/>
                <a:lumOff val="5000"/>
              </a:schemeClr>
            </a:solidFill>
            <a:prstDash val="sysDot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change and trend analysis used for interpretation.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F52A6-80F2-96A3-BFEC-D9BC0E4A9747}"/>
              </a:ext>
            </a:extLst>
          </p:cNvPr>
          <p:cNvSpPr txBox="1"/>
          <p:nvPr/>
        </p:nvSpPr>
        <p:spPr>
          <a:xfrm>
            <a:off x="7899815" y="873865"/>
            <a:ext cx="4289135" cy="978729"/>
          </a:xfrm>
          <a:prstGeom prst="rect">
            <a:avLst/>
          </a:prstGeom>
          <a:solidFill>
            <a:srgbClr val="F2F2F2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168F8-3F72-E7A8-8B29-226D03EADC6F}"/>
              </a:ext>
            </a:extLst>
          </p:cNvPr>
          <p:cNvSpPr txBox="1"/>
          <p:nvPr/>
        </p:nvSpPr>
        <p:spPr>
          <a:xfrm>
            <a:off x="7240249" y="2522703"/>
            <a:ext cx="4948701" cy="646331"/>
          </a:xfrm>
          <a:prstGeom prst="rect">
            <a:avLst/>
          </a:prstGeom>
          <a:solidFill>
            <a:srgbClr val="FFCCFF"/>
          </a:solidFill>
          <a:ln>
            <a:solidFill>
              <a:schemeClr val="tx1">
                <a:lumMod val="95000"/>
                <a:lumOff val="5000"/>
              </a:schemeClr>
            </a:solidFill>
            <a:prstDash val="sysDot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and analytical research design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adopted.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8373A-8C9D-6F0D-5F13-6E5DAA9F7F22}"/>
              </a:ext>
            </a:extLst>
          </p:cNvPr>
          <p:cNvSpPr txBox="1"/>
          <p:nvPr/>
        </p:nvSpPr>
        <p:spPr>
          <a:xfrm>
            <a:off x="7244979" y="3285957"/>
            <a:ext cx="4951866" cy="646331"/>
          </a:xfrm>
          <a:prstGeom prst="rect">
            <a:avLst/>
          </a:prstGeom>
          <a:solidFill>
            <a:srgbClr val="CCCCFF"/>
          </a:solidFill>
          <a:ln>
            <a:solidFill>
              <a:schemeClr val="tx1">
                <a:lumMod val="95000"/>
                <a:lumOff val="5000"/>
              </a:schemeClr>
            </a:solidFill>
            <a:prstDash val="sysDot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 include IPO Prospectus, NSE/BSE price data, and financial portals.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1C828-3E45-307C-2C27-D2FCE1DA9178}"/>
              </a:ext>
            </a:extLst>
          </p:cNvPr>
          <p:cNvSpPr txBox="1"/>
          <p:nvPr/>
        </p:nvSpPr>
        <p:spPr>
          <a:xfrm>
            <a:off x="7240249" y="4049211"/>
            <a:ext cx="4956595" cy="646331"/>
          </a:xfrm>
          <a:prstGeom prst="rect">
            <a:avLst/>
          </a:prstGeom>
          <a:solidFill>
            <a:srgbClr val="CCFFFF"/>
          </a:solidFill>
          <a:ln>
            <a:solidFill>
              <a:schemeClr val="tx1">
                <a:lumMod val="95000"/>
                <a:lumOff val="5000"/>
              </a:schemeClr>
            </a:solidFill>
            <a:prstDash val="sysDot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Listing-day price movement analyzed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₹99 to ₹105 and then to lower circuit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A7276-BA0C-6390-DD65-D9F91A60A32F}"/>
              </a:ext>
            </a:extLst>
          </p:cNvPr>
          <p:cNvSpPr txBox="1"/>
          <p:nvPr/>
        </p:nvSpPr>
        <p:spPr>
          <a:xfrm>
            <a:off x="7244977" y="4812465"/>
            <a:ext cx="4951867" cy="923330"/>
          </a:xfrm>
          <a:prstGeom prst="rect">
            <a:avLst/>
          </a:prstGeom>
          <a:solidFill>
            <a:srgbClr val="FFFF99"/>
          </a:solidFill>
          <a:ln>
            <a:solidFill>
              <a:schemeClr val="tx1">
                <a:lumMod val="95000"/>
                <a:lumOff val="5000"/>
              </a:schemeClr>
            </a:solidFill>
            <a:prstDash val="sysDot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market prices tracked over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short-term (1 month) and medium-term (3 months)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003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gital stock icons in closeup">
            <a:extLst>
              <a:ext uri="{FF2B5EF4-FFF2-40B4-BE49-F238E27FC236}">
                <a16:creationId xmlns:a16="http://schemas.microsoft.com/office/drawing/2014/main" id="{067E73EB-4F9F-3F13-2B57-6CDD9A07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771CF-B2F7-A220-1287-93FBA6E42272}"/>
              </a:ext>
            </a:extLst>
          </p:cNvPr>
          <p:cNvSpPr txBox="1"/>
          <p:nvPr/>
        </p:nvSpPr>
        <p:spPr>
          <a:xfrm>
            <a:off x="0" y="681037"/>
            <a:ext cx="5576341" cy="535531"/>
          </a:xfrm>
          <a:prstGeom prst="rect">
            <a:avLst/>
          </a:prstGeom>
          <a:solidFill>
            <a:srgbClr val="FFCCFF">
              <a:alpha val="28000"/>
            </a:srgb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INTERPRETATION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245349-F720-38D5-925B-38BB19A16CDD}"/>
              </a:ext>
            </a:extLst>
          </p:cNvPr>
          <p:cNvSpPr/>
          <p:nvPr/>
        </p:nvSpPr>
        <p:spPr>
          <a:xfrm>
            <a:off x="527782" y="2079000"/>
            <a:ext cx="1980000" cy="2700000"/>
          </a:xfrm>
          <a:prstGeom prst="roundRect">
            <a:avLst/>
          </a:prstGeom>
          <a:solidFill>
            <a:schemeClr val="tx1">
              <a:alpha val="23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IPO Subscribed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102.24x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Driven Largely By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NII (227x)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Participation.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E2745A-59BE-AB7C-2D6C-4CD0F006D965}"/>
              </a:ext>
            </a:extLst>
          </p:cNvPr>
          <p:cNvSpPr/>
          <p:nvPr/>
        </p:nvSpPr>
        <p:spPr>
          <a:xfrm>
            <a:off x="2832504" y="2245282"/>
            <a:ext cx="1980000" cy="2700000"/>
          </a:xfrm>
          <a:prstGeom prst="roundRect">
            <a:avLst/>
          </a:prstGeom>
          <a:solidFill>
            <a:schemeClr val="tx1">
              <a:alpha val="23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Listing Gain Of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~6%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Short-lived Due To Heavy Profit Booking.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66BA13-5BD8-59F8-62F0-917BCCD8FC3C}"/>
              </a:ext>
            </a:extLst>
          </p:cNvPr>
          <p:cNvSpPr/>
          <p:nvPr/>
        </p:nvSpPr>
        <p:spPr>
          <a:xfrm>
            <a:off x="5134687" y="2078998"/>
            <a:ext cx="1980000" cy="2700000"/>
          </a:xfrm>
          <a:prstGeom prst="roundRect">
            <a:avLst/>
          </a:prstGeom>
          <a:solidFill>
            <a:schemeClr val="tx1">
              <a:alpha val="23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Hit 5% Lower Circuit On Listing Day, Erasing Most Gains.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2CCF82-E1EE-21DC-547F-1DA7E9D73882}"/>
              </a:ext>
            </a:extLst>
          </p:cNvPr>
          <p:cNvSpPr/>
          <p:nvPr/>
        </p:nvSpPr>
        <p:spPr>
          <a:xfrm>
            <a:off x="7436870" y="2245282"/>
            <a:ext cx="1980000" cy="2700000"/>
          </a:xfrm>
          <a:prstGeom prst="roundRect">
            <a:avLst/>
          </a:prstGeom>
          <a:solidFill>
            <a:schemeClr val="tx1">
              <a:alpha val="23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A Few Months, Price Declined To Around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₹54–₹65,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Fall Of 40–50%.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1B1409-7130-FF23-3D63-FD107DFAAB8B}"/>
              </a:ext>
            </a:extLst>
          </p:cNvPr>
          <p:cNvSpPr/>
          <p:nvPr/>
        </p:nvSpPr>
        <p:spPr>
          <a:xfrm>
            <a:off x="9739053" y="2078998"/>
            <a:ext cx="1980000" cy="2700000"/>
          </a:xfrm>
          <a:prstGeom prst="roundRect">
            <a:avLst/>
          </a:prstGeom>
          <a:solidFill>
            <a:schemeClr val="tx1">
              <a:alpha val="23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Indicates Weak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Investor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Confidence Despite Strong IPO Demand.</a:t>
            </a:r>
          </a:p>
        </p:txBody>
      </p:sp>
    </p:spTree>
    <p:extLst>
      <p:ext uri="{BB962C8B-B14F-4D97-AF65-F5344CB8AC3E}">
        <p14:creationId xmlns:p14="http://schemas.microsoft.com/office/powerpoint/2010/main" val="771705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and and arrow illustration">
            <a:extLst>
              <a:ext uri="{FF2B5EF4-FFF2-40B4-BE49-F238E27FC236}">
                <a16:creationId xmlns:a16="http://schemas.microsoft.com/office/drawing/2014/main" id="{620E189E-880E-F0B9-2F8B-A8FB97A4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3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9107E-6B9E-BE2E-9856-B3D46186B7CC}"/>
              </a:ext>
            </a:extLst>
          </p:cNvPr>
          <p:cNvSpPr txBox="1"/>
          <p:nvPr/>
        </p:nvSpPr>
        <p:spPr>
          <a:xfrm>
            <a:off x="914399" y="2881245"/>
            <a:ext cx="10515600" cy="2411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Subscription And GMP Do Not Ensure Sustainable Returns.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VMS TMT Ltd. Showed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IPO Demand But Poor Secondary Market Performance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Short-term Speculation Dominated Over Long-term Investment Intent.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Underperformed Significantly Post Listing 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 ~40–50%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Investors Should Prioritize Fundamentals, Debt Position, And Sector Outlook.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2C115-9ADD-EF2E-E2B0-FBA40BEC40F6}"/>
              </a:ext>
            </a:extLst>
          </p:cNvPr>
          <p:cNvSpPr txBox="1"/>
          <p:nvPr/>
        </p:nvSpPr>
        <p:spPr>
          <a:xfrm>
            <a:off x="-3046" y="751913"/>
            <a:ext cx="3975440" cy="535531"/>
          </a:xfrm>
          <a:prstGeom prst="rect">
            <a:avLst/>
          </a:prstGeom>
          <a:solidFill>
            <a:srgbClr val="CCCCFF">
              <a:alpha val="30000"/>
            </a:srgb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5369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415</Words>
  <Application>Microsoft Office PowerPoint</Application>
  <PresentationFormat>Widescreen</PresentationFormat>
  <Paragraphs>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Keshri</dc:creator>
  <cp:lastModifiedBy>Nikhil Keshri</cp:lastModifiedBy>
  <cp:revision>7</cp:revision>
  <dcterms:created xsi:type="dcterms:W3CDTF">2025-12-15T17:49:06Z</dcterms:created>
  <dcterms:modified xsi:type="dcterms:W3CDTF">2025-12-16T11:52:20Z</dcterms:modified>
</cp:coreProperties>
</file>